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9"/>
  </p:notesMasterIdLst>
  <p:handoutMasterIdLst>
    <p:handoutMasterId r:id="rId30"/>
  </p:handoutMasterIdLst>
  <p:sldIdLst>
    <p:sldId id="482" r:id="rId2"/>
    <p:sldId id="485" r:id="rId3"/>
    <p:sldId id="484" r:id="rId4"/>
    <p:sldId id="486" r:id="rId5"/>
    <p:sldId id="487" r:id="rId6"/>
    <p:sldId id="499" r:id="rId7"/>
    <p:sldId id="489" r:id="rId8"/>
    <p:sldId id="509" r:id="rId9"/>
    <p:sldId id="498" r:id="rId10"/>
    <p:sldId id="497" r:id="rId11"/>
    <p:sldId id="511" r:id="rId12"/>
    <p:sldId id="510" r:id="rId13"/>
    <p:sldId id="496" r:id="rId14"/>
    <p:sldId id="513" r:id="rId15"/>
    <p:sldId id="515" r:id="rId16"/>
    <p:sldId id="516" r:id="rId17"/>
    <p:sldId id="517" r:id="rId18"/>
    <p:sldId id="490" r:id="rId19"/>
    <p:sldId id="506" r:id="rId20"/>
    <p:sldId id="502" r:id="rId21"/>
    <p:sldId id="501" r:id="rId22"/>
    <p:sldId id="508" r:id="rId23"/>
    <p:sldId id="514" r:id="rId24"/>
    <p:sldId id="503" r:id="rId25"/>
    <p:sldId id="504" r:id="rId26"/>
    <p:sldId id="507" r:id="rId27"/>
    <p:sldId id="51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89CCFF"/>
    <a:srgbClr val="FDF0D7"/>
    <a:srgbClr val="D5EDFF"/>
    <a:srgbClr val="97D2FF"/>
    <a:srgbClr val="D4D9FC"/>
    <a:srgbClr val="766000"/>
    <a:srgbClr val="FFEC9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76103" autoAdjust="0"/>
  </p:normalViewPr>
  <p:slideViewPr>
    <p:cSldViewPr>
      <p:cViewPr varScale="1">
        <p:scale>
          <a:sx n="53" d="100"/>
          <a:sy n="53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432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298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58C05EB-AA07-4AAD-B42C-82D9EE9EDE4B}" type="datetimeFigureOut">
              <a:rPr lang="en-US"/>
              <a:pPr>
                <a:defRPr/>
              </a:pPr>
              <a:t>9/1/2017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BC31892-D8D2-4012-B6D7-9E98E1829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AA08CF-3555-4696-8F85-040E8D1FC91F}" type="datetimeFigureOut">
              <a:rPr lang="en-US"/>
              <a:pPr>
                <a:defRPr/>
              </a:pPr>
              <a:t>9/1/2017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C1D1BF-52E1-4405-A86D-C2D83AA8C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dirty="0" smtClean="0">
                <a:solidFill>
                  <a:srgbClr val="FFCC00"/>
                </a:solidFill>
              </a:rPr>
              <a:t>Length</a:t>
            </a:r>
            <a:r>
              <a:rPr lang="en-US" sz="1200" b="0" dirty="0" smtClean="0">
                <a:solidFill>
                  <a:schemeClr val="bg1"/>
                </a:solidFill>
              </a:rPr>
              <a:t>	418 feet	</a:t>
            </a:r>
          </a:p>
          <a:p>
            <a:r>
              <a:rPr lang="en-US" sz="1200" b="0" dirty="0" smtClean="0">
                <a:solidFill>
                  <a:srgbClr val="FFCC00"/>
                </a:solidFill>
              </a:rPr>
              <a:t>Beam</a:t>
            </a:r>
            <a:r>
              <a:rPr lang="en-US" sz="1200" b="0" dirty="0" smtClean="0">
                <a:solidFill>
                  <a:schemeClr val="bg1"/>
                </a:solidFill>
              </a:rPr>
              <a:t> 	54 feet	</a:t>
            </a:r>
          </a:p>
          <a:p>
            <a:r>
              <a:rPr lang="en-US" sz="1200" b="0" dirty="0" smtClean="0">
                <a:solidFill>
                  <a:srgbClr val="FFCC00"/>
                </a:solidFill>
              </a:rPr>
              <a:t>Draft	</a:t>
            </a:r>
            <a:r>
              <a:rPr lang="en-US" sz="1200" b="0" dirty="0" smtClean="0">
                <a:solidFill>
                  <a:schemeClr val="bg1"/>
                </a:solidFill>
              </a:rPr>
              <a:t>22 feet 6 inches (projection draft)	</a:t>
            </a:r>
          </a:p>
          <a:p>
            <a:r>
              <a:rPr lang="en-US" sz="1200" b="0" dirty="0" smtClean="0">
                <a:solidFill>
                  <a:srgbClr val="FFCC00"/>
                </a:solidFill>
              </a:rPr>
              <a:t>Displacement</a:t>
            </a:r>
            <a:r>
              <a:rPr lang="en-US" sz="1200" b="0" dirty="0" smtClean="0">
                <a:solidFill>
                  <a:schemeClr val="bg1"/>
                </a:solidFill>
              </a:rPr>
              <a:t> 4,500 long tons	</a:t>
            </a:r>
          </a:p>
          <a:p>
            <a:r>
              <a:rPr lang="en-US" sz="1200" b="0" dirty="0" smtClean="0">
                <a:solidFill>
                  <a:srgbClr val="FFCC00"/>
                </a:solidFill>
              </a:rPr>
              <a:t>Max Speed</a:t>
            </a:r>
            <a:r>
              <a:rPr lang="en-US" sz="1200" b="0" dirty="0" smtClean="0">
                <a:solidFill>
                  <a:schemeClr val="bg1"/>
                </a:solidFill>
              </a:rPr>
              <a:t> 	28+ Knots	</a:t>
            </a:r>
          </a:p>
          <a:p>
            <a:r>
              <a:rPr lang="en-US" sz="1200" b="0" dirty="0" smtClean="0">
                <a:solidFill>
                  <a:srgbClr val="FFCC00"/>
                </a:solidFill>
              </a:rPr>
              <a:t>Range</a:t>
            </a:r>
            <a:r>
              <a:rPr lang="en-US" sz="1200" b="0" dirty="0" smtClean="0">
                <a:solidFill>
                  <a:schemeClr val="bg1"/>
                </a:solidFill>
              </a:rPr>
              <a:t>	12,000 NM (economical speed)	</a:t>
            </a:r>
          </a:p>
          <a:p>
            <a:r>
              <a:rPr lang="en-US" sz="1200" b="0" dirty="0" smtClean="0">
                <a:solidFill>
                  <a:srgbClr val="FFCC00"/>
                </a:solidFill>
              </a:rPr>
              <a:t>Endurance</a:t>
            </a:r>
            <a:r>
              <a:rPr lang="en-US" sz="1200" b="0" dirty="0" smtClean="0">
                <a:solidFill>
                  <a:schemeClr val="bg1"/>
                </a:solidFill>
              </a:rPr>
              <a:t> 	60 to 90 days	</a:t>
            </a:r>
          </a:p>
          <a:p>
            <a:r>
              <a:rPr lang="en-US" sz="1200" b="0" dirty="0" smtClean="0">
                <a:solidFill>
                  <a:srgbClr val="FFCC00"/>
                </a:solidFill>
              </a:rPr>
              <a:t>Complement</a:t>
            </a:r>
            <a:r>
              <a:rPr lang="en-US" sz="1200" b="0" dirty="0" smtClean="0">
                <a:solidFill>
                  <a:schemeClr val="bg1"/>
                </a:solidFill>
              </a:rPr>
              <a:t> 	127 (17 Officers)	</a:t>
            </a:r>
          </a:p>
          <a:p>
            <a:r>
              <a:rPr lang="en-US" sz="1200" b="0" dirty="0" smtClean="0">
                <a:solidFill>
                  <a:srgbClr val="FFCC00"/>
                </a:solidFill>
              </a:rPr>
              <a:t>Flight Deck</a:t>
            </a:r>
            <a:r>
              <a:rPr lang="en-US" sz="1200" b="0" dirty="0" smtClean="0">
                <a:solidFill>
                  <a:schemeClr val="bg1"/>
                </a:solidFill>
              </a:rPr>
              <a:t> 	</a:t>
            </a:r>
            <a:r>
              <a:rPr lang="en-US" sz="1200" b="0" dirty="0" smtClean="0">
                <a:solidFill>
                  <a:schemeClr val="bg1"/>
                </a:solidFill>
              </a:rPr>
              <a:t>Deploy with and USCG MH-65</a:t>
            </a:r>
            <a:r>
              <a:rPr lang="en-US" sz="1200" b="0" baseline="0" dirty="0" smtClean="0">
                <a:solidFill>
                  <a:schemeClr val="bg1"/>
                </a:solidFill>
              </a:rPr>
              <a:t> and capability for Navy</a:t>
            </a:r>
            <a:r>
              <a:rPr lang="en-US" sz="1200" b="0" dirty="0" smtClean="0">
                <a:solidFill>
                  <a:schemeClr val="bg1"/>
                </a:solidFill>
              </a:rPr>
              <a:t>-60R/S</a:t>
            </a:r>
            <a:r>
              <a:rPr lang="en-US" sz="1200" b="0" dirty="0" smtClean="0">
                <a:solidFill>
                  <a:schemeClr val="bg1"/>
                </a:solidFill>
              </a:rPr>
              <a:t>	</a:t>
            </a:r>
          </a:p>
          <a:p>
            <a:r>
              <a:rPr lang="en-US" sz="1200" b="0" dirty="0" smtClean="0">
                <a:solidFill>
                  <a:srgbClr val="FFCC00"/>
                </a:solidFill>
              </a:rPr>
              <a:t>Small Boats</a:t>
            </a:r>
            <a:r>
              <a:rPr lang="en-US" sz="1200" b="0" dirty="0" smtClean="0">
                <a:solidFill>
                  <a:schemeClr val="bg1"/>
                </a:solidFill>
              </a:rPr>
              <a:t> 	2 OTH MKIV &amp; 1 LRI-II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1D1BF-52E1-4405-A86D-C2D83AA8C9F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None/>
              <a:defRPr/>
            </a:pPr>
            <a:r>
              <a:rPr lang="en-US" sz="1200" b="0" kern="0" dirty="0" smtClean="0">
                <a:solidFill>
                  <a:schemeClr val="bg1"/>
                </a:solidFill>
              </a:rPr>
              <a:t>Plan and integrate in port maintenance</a:t>
            </a:r>
          </a:p>
          <a:p>
            <a:pPr marL="342900" indent="-342900" eaLnBrk="0" hangingPunct="0">
              <a:spcBef>
                <a:spcPct val="20000"/>
              </a:spcBef>
              <a:buFontTx/>
              <a:buNone/>
              <a:defRPr/>
            </a:pPr>
            <a:r>
              <a:rPr lang="en-US" sz="1200" b="0" kern="0" dirty="0" smtClean="0">
                <a:solidFill>
                  <a:schemeClr val="bg1"/>
                </a:solidFill>
              </a:rPr>
              <a:t>Manage schedule &amp; funding</a:t>
            </a:r>
          </a:p>
          <a:p>
            <a:pPr marL="342900" indent="-342900" eaLnBrk="0" hangingPunct="0">
              <a:spcBef>
                <a:spcPct val="20000"/>
              </a:spcBef>
              <a:buFontTx/>
              <a:buNone/>
              <a:defRPr/>
            </a:pPr>
            <a:r>
              <a:rPr lang="en-US" sz="1200" b="0" kern="0" dirty="0" smtClean="0">
                <a:solidFill>
                  <a:schemeClr val="bg1"/>
                </a:solidFill>
              </a:rPr>
              <a:t>Provide logistic support</a:t>
            </a:r>
          </a:p>
          <a:p>
            <a:pPr marL="342900" indent="-342900" eaLnBrk="0" hangingPunct="0">
              <a:spcBef>
                <a:spcPct val="20000"/>
              </a:spcBef>
              <a:buFontTx/>
              <a:buNone/>
              <a:defRPr/>
            </a:pPr>
            <a:r>
              <a:rPr lang="en-US" sz="1200" b="0" kern="0" dirty="0" smtClean="0">
                <a:solidFill>
                  <a:schemeClr val="bg1"/>
                </a:solidFill>
              </a:rPr>
              <a:t>Work directly with cutter crew, support staff, CG finance, CG supply, CG contracting, and contractors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1D1BF-52E1-4405-A86D-C2D83AA8C9F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4876801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8F491-2F70-4ED1-A641-792935F19A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52400" y="990600"/>
            <a:ext cx="8839200" cy="4876801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76200"/>
            <a:ext cx="510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14A14-3B5E-4829-BDE7-795711BB76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990600"/>
            <a:ext cx="8839200" cy="4876801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76200"/>
            <a:ext cx="510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2A627-D39D-4FCD-B6EA-42AE8A2B07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A8486"/>
            </a:gs>
            <a:gs pos="50000">
              <a:srgbClr val="9ABEC1"/>
            </a:gs>
            <a:gs pos="100000">
              <a:srgbClr val="B8E3E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Picture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0"/>
            <a:ext cx="510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90600"/>
            <a:ext cx="8839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38EC0FC-1DCE-45B9-B303-B5BF5B8F39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8" descr="embossed flat uscoastguard lower bar copy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9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85800" y="6324600"/>
            <a:ext cx="28194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en-US" sz="1400" dirty="0">
                <a:solidFill>
                  <a:srgbClr val="2E2E8A"/>
                </a:solidFill>
              </a:rPr>
              <a:t>Assistant Commandant for</a:t>
            </a:r>
          </a:p>
          <a:p>
            <a:pPr>
              <a:lnSpc>
                <a:spcPts val="1200"/>
              </a:lnSpc>
              <a:defRPr/>
            </a:pPr>
            <a:r>
              <a:rPr lang="en-US" sz="1400" dirty="0">
                <a:solidFill>
                  <a:srgbClr val="2E2E8A"/>
                </a:solidFill>
              </a:rPr>
              <a:t>Engineering and Logistics (CG-4)</a:t>
            </a:r>
          </a:p>
        </p:txBody>
      </p:sp>
      <p:pic>
        <p:nvPicPr>
          <p:cNvPr id="1032" name="Picture 12" descr="embossed flat uscoastguard lower bar copy"/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096000"/>
            <a:ext cx="9144000" cy="4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533400" y="134938"/>
            <a:ext cx="992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en-US" sz="1400" dirty="0">
                <a:solidFill>
                  <a:srgbClr val="2E2E8A"/>
                </a:solidFill>
              </a:rPr>
              <a:t>Homeland</a:t>
            </a:r>
          </a:p>
          <a:p>
            <a:pPr>
              <a:lnSpc>
                <a:spcPct val="70000"/>
              </a:lnSpc>
              <a:defRPr/>
            </a:pPr>
            <a:r>
              <a:rPr lang="en-US" sz="1400" dirty="0">
                <a:solidFill>
                  <a:srgbClr val="2E2E8A"/>
                </a:solidFill>
              </a:rPr>
              <a:t>Security</a:t>
            </a:r>
          </a:p>
        </p:txBody>
      </p:sp>
      <p:pic>
        <p:nvPicPr>
          <p:cNvPr id="1034" name="Picture 18" descr="DHS LOGO COPY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096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9" descr="cgshield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99475" y="0"/>
            <a:ext cx="6445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7350125" y="109538"/>
            <a:ext cx="12604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en-US" sz="1400" dirty="0">
                <a:solidFill>
                  <a:srgbClr val="2E2E8A"/>
                </a:solidFill>
              </a:rPr>
              <a:t>United States</a:t>
            </a:r>
          </a:p>
          <a:p>
            <a:pPr>
              <a:lnSpc>
                <a:spcPts val="1200"/>
              </a:lnSpc>
              <a:defRPr/>
            </a:pPr>
            <a:r>
              <a:rPr lang="en-US" sz="1400" dirty="0">
                <a:solidFill>
                  <a:srgbClr val="2E2E8A"/>
                </a:solidFill>
              </a:rPr>
              <a:t>Coast Guard</a:t>
            </a:r>
          </a:p>
        </p:txBody>
      </p:sp>
      <p:pic>
        <p:nvPicPr>
          <p:cNvPr id="1037" name="Picture 18" descr="CG-4_logo_v3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172200"/>
            <a:ext cx="79533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3" r:id="rId4"/>
    <p:sldLayoutId id="2147483954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bo.gov/" TargetMode="External"/><Relationship Id="rId2" Type="http://schemas.openxmlformats.org/officeDocument/2006/relationships/hyperlink" Target="https://www.sam.gov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ba.gov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mailto:james.m.landreth@uscg.mi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US Coast Guard</a:t>
            </a:r>
          </a:p>
          <a:p>
            <a:pPr>
              <a:buNone/>
            </a:pPr>
            <a:r>
              <a:rPr lang="en-US" dirty="0" smtClean="0"/>
              <a:t>Update on Contract Opportunities </a:t>
            </a:r>
          </a:p>
          <a:p>
            <a:pPr>
              <a:buNone/>
            </a:pPr>
            <a:r>
              <a:rPr lang="en-US" dirty="0" smtClean="0"/>
              <a:t>National Security Cutter Program (WMSL 750-758)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Mr. James Landreth, P.E.</a:t>
            </a:r>
          </a:p>
          <a:p>
            <a:pPr marL="342900" lvl="1" indent="-342900">
              <a:buNone/>
            </a:pPr>
            <a:r>
              <a:rPr lang="en-US" dirty="0" smtClean="0"/>
              <a:t>WMSL Propulsion System, Lead Engineer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8F491-2F70-4ED1-A641-792935F19A5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6477000" y="983325"/>
            <a:ext cx="2351088" cy="997874"/>
            <a:chOff x="6556311" y="1114918"/>
            <a:chExt cx="2063620" cy="999038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6556311" y="1859660"/>
              <a:ext cx="2063620" cy="25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SFLC exists to Support the Fleet</a:t>
              </a:r>
            </a:p>
          </p:txBody>
        </p:sp>
        <p:sp>
          <p:nvSpPr>
            <p:cNvPr id="7" name="TextBox 4"/>
            <p:cNvSpPr txBox="1">
              <a:spLocks noChangeArrowheads="1"/>
            </p:cNvSpPr>
            <p:nvPr/>
          </p:nvSpPr>
          <p:spPr bwMode="auto">
            <a:xfrm>
              <a:off x="6556311" y="1114918"/>
              <a:ext cx="2057400" cy="770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 b="1" dirty="0">
                  <a:latin typeface="Palatino Linotype" pitchFamily="18" charset="0"/>
                </a:rPr>
                <a:t>Surface Forces </a:t>
              </a:r>
            </a:p>
            <a:p>
              <a:r>
                <a:rPr lang="en-US" sz="2200" b="1" dirty="0">
                  <a:latin typeface="Palatino Linotype" pitchFamily="18" charset="0"/>
                </a:rPr>
                <a:t>Logistics Center</a:t>
              </a:r>
            </a:p>
          </p:txBody>
        </p:sp>
      </p:grpSp>
      <p:pic>
        <p:nvPicPr>
          <p:cNvPr id="8" name="Picture 9" descr="SFLC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0975" y="914400"/>
            <a:ext cx="1249363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Interdiction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8F491-2F70-4ED1-A641-792935F19A5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Content Placeholder 4" descr="maxresdefault_SS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066" y="990600"/>
            <a:ext cx="8669867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Interdiction</a:t>
            </a:r>
            <a:endParaRPr lang="en-US" dirty="0"/>
          </a:p>
        </p:txBody>
      </p:sp>
      <p:pic>
        <p:nvPicPr>
          <p:cNvPr id="5" name="Content Placeholder 4" descr="MH65_snip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6580" y="762000"/>
            <a:ext cx="7176820" cy="5257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8F491-2F70-4ED1-A641-792935F19A5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5410200" cy="533400"/>
          </a:xfrm>
        </p:spPr>
        <p:txBody>
          <a:bodyPr/>
          <a:lstStyle/>
          <a:p>
            <a:r>
              <a:rPr lang="en-US" dirty="0" smtClean="0"/>
              <a:t>Migrant Interdiction/Law Enforcement</a:t>
            </a:r>
            <a:endParaRPr lang="en-US" dirty="0"/>
          </a:p>
        </p:txBody>
      </p:sp>
      <p:pic>
        <p:nvPicPr>
          <p:cNvPr id="5" name="Content Placeholder 4" descr="wmsl_not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4836" y="761999"/>
            <a:ext cx="6467564" cy="527950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8F491-2F70-4ED1-A641-792935F19A5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8F491-2F70-4ED1-A641-792935F19A5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Content Placeholder 6" descr="752_i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1" y="990600"/>
            <a:ext cx="8672051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Ship </a:t>
            </a:r>
            <a:r>
              <a:rPr lang="en-US" dirty="0" smtClean="0"/>
              <a:t>Repair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WMSLs are “optimally manned”</a:t>
            </a:r>
          </a:p>
          <a:p>
            <a:r>
              <a:rPr lang="en-US" dirty="0" smtClean="0"/>
              <a:t>Ship repair opportunities include:</a:t>
            </a:r>
          </a:p>
          <a:p>
            <a:pPr lvl="1"/>
            <a:r>
              <a:rPr lang="en-US" dirty="0" smtClean="0"/>
              <a:t>Hull</a:t>
            </a:r>
          </a:p>
          <a:p>
            <a:pPr lvl="1"/>
            <a:r>
              <a:rPr lang="en-US" dirty="0" smtClean="0"/>
              <a:t>Mechanical</a:t>
            </a:r>
          </a:p>
          <a:p>
            <a:pPr lvl="1"/>
            <a:r>
              <a:rPr lang="en-US" dirty="0" smtClean="0"/>
              <a:t>Electrical</a:t>
            </a:r>
          </a:p>
          <a:p>
            <a:pPr lvl="1"/>
            <a:r>
              <a:rPr lang="en-US" dirty="0" smtClean="0"/>
              <a:t>Navigation/Electronics</a:t>
            </a:r>
          </a:p>
          <a:p>
            <a:pPr lvl="1"/>
            <a:r>
              <a:rPr lang="en-US" dirty="0" smtClean="0"/>
              <a:t>Damage Control and Lifesaving Equipment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8F491-2F70-4ED1-A641-792935F19A5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Ship Repair Opportunities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Hull</a:t>
            </a:r>
          </a:p>
          <a:p>
            <a:pPr lvl="1"/>
            <a:r>
              <a:rPr lang="en-US" dirty="0" smtClean="0"/>
              <a:t>General Welding</a:t>
            </a:r>
          </a:p>
          <a:p>
            <a:pPr lvl="1"/>
            <a:r>
              <a:rPr lang="en-US" dirty="0" smtClean="0"/>
              <a:t>Specialized Welding</a:t>
            </a:r>
          </a:p>
          <a:p>
            <a:pPr lvl="1"/>
            <a:r>
              <a:rPr lang="en-US" dirty="0" smtClean="0"/>
              <a:t>Diving Operations</a:t>
            </a:r>
          </a:p>
          <a:p>
            <a:pPr lvl="1"/>
            <a:r>
              <a:rPr lang="en-US" dirty="0" smtClean="0"/>
              <a:t>Hull Cleaning</a:t>
            </a:r>
          </a:p>
          <a:p>
            <a:pPr lvl="1"/>
            <a:r>
              <a:rPr lang="en-US" dirty="0" smtClean="0"/>
              <a:t>Painting/Coating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Mechanical</a:t>
            </a:r>
          </a:p>
          <a:p>
            <a:pPr lvl="1"/>
            <a:r>
              <a:rPr lang="en-US" dirty="0" smtClean="0"/>
              <a:t>Deck Equipment</a:t>
            </a:r>
          </a:p>
          <a:p>
            <a:pPr lvl="1"/>
            <a:r>
              <a:rPr lang="en-US" dirty="0" smtClean="0"/>
              <a:t>Crane Hydraulics</a:t>
            </a:r>
          </a:p>
          <a:p>
            <a:pPr lvl="1"/>
            <a:r>
              <a:rPr lang="en-US" dirty="0" smtClean="0"/>
              <a:t>High P Air Systems</a:t>
            </a:r>
          </a:p>
          <a:p>
            <a:pPr lvl="1"/>
            <a:r>
              <a:rPr lang="en-US" dirty="0" smtClean="0"/>
              <a:t>Diesel Engines</a:t>
            </a:r>
          </a:p>
          <a:p>
            <a:pPr lvl="1"/>
            <a:r>
              <a:rPr lang="en-US" dirty="0" smtClean="0"/>
              <a:t>Shafting/Propellers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04800"/>
          </a:xfrm>
        </p:spPr>
        <p:txBody>
          <a:bodyPr/>
          <a:lstStyle/>
          <a:p>
            <a:pPr>
              <a:defRPr/>
            </a:pPr>
            <a:fld id="{E9C14A14-3B5E-4829-BDE7-795711BB76D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Ship Repair Opportunities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Electrical</a:t>
            </a:r>
          </a:p>
          <a:p>
            <a:pPr lvl="1"/>
            <a:r>
              <a:rPr lang="en-US" dirty="0" smtClean="0"/>
              <a:t>Switchboard testing</a:t>
            </a:r>
          </a:p>
          <a:p>
            <a:pPr lvl="1"/>
            <a:r>
              <a:rPr lang="en-US" dirty="0" smtClean="0"/>
              <a:t>Load bank operations</a:t>
            </a:r>
          </a:p>
          <a:p>
            <a:pPr lvl="1"/>
            <a:r>
              <a:rPr lang="en-US" dirty="0" smtClean="0"/>
              <a:t>Wiring Upgrades</a:t>
            </a:r>
          </a:p>
          <a:p>
            <a:pPr lvl="1"/>
            <a:r>
              <a:rPr lang="en-US" dirty="0" smtClean="0"/>
              <a:t>Generator overhaul</a:t>
            </a:r>
          </a:p>
          <a:p>
            <a:pPr lvl="1"/>
            <a:r>
              <a:rPr lang="en-US" dirty="0" smtClean="0"/>
              <a:t>EMI Testing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Navigation/Electronics</a:t>
            </a:r>
          </a:p>
          <a:p>
            <a:pPr lvl="1"/>
            <a:r>
              <a:rPr lang="en-US" dirty="0" smtClean="0"/>
              <a:t>Installation</a:t>
            </a:r>
          </a:p>
          <a:p>
            <a:pPr lvl="1"/>
            <a:r>
              <a:rPr lang="en-US" dirty="0" smtClean="0"/>
              <a:t>Grooms</a:t>
            </a:r>
          </a:p>
          <a:p>
            <a:pPr lvl="1"/>
            <a:r>
              <a:rPr lang="en-US" dirty="0" smtClean="0"/>
              <a:t>Upgrades</a:t>
            </a:r>
          </a:p>
          <a:p>
            <a:pPr lvl="1"/>
            <a:r>
              <a:rPr lang="en-US" dirty="0" smtClean="0"/>
              <a:t>Prototype Evaluations</a:t>
            </a:r>
          </a:p>
          <a:p>
            <a:pPr lvl="1"/>
            <a:r>
              <a:rPr lang="en-US" dirty="0" smtClean="0"/>
              <a:t>Various classification levels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04800"/>
          </a:xfrm>
        </p:spPr>
        <p:txBody>
          <a:bodyPr/>
          <a:lstStyle/>
          <a:p>
            <a:pPr>
              <a:defRPr/>
            </a:pPr>
            <a:fld id="{E9C14A14-3B5E-4829-BDE7-795711BB76D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Ship Repair Opportunities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Damage Control and Lifesaving Equipment</a:t>
            </a:r>
          </a:p>
          <a:p>
            <a:pPr lvl="1"/>
            <a:r>
              <a:rPr lang="en-US" dirty="0" smtClean="0"/>
              <a:t>AFFF</a:t>
            </a:r>
          </a:p>
          <a:p>
            <a:pPr lvl="1"/>
            <a:r>
              <a:rPr lang="en-US" dirty="0" smtClean="0"/>
              <a:t>Fire Suppression (FM200/R102)</a:t>
            </a:r>
          </a:p>
          <a:p>
            <a:pPr lvl="1"/>
            <a:r>
              <a:rPr lang="en-US" dirty="0" smtClean="0"/>
              <a:t>CO2</a:t>
            </a:r>
          </a:p>
          <a:p>
            <a:pPr lvl="1"/>
            <a:r>
              <a:rPr lang="en-US" dirty="0" smtClean="0"/>
              <a:t>Water Mist</a:t>
            </a:r>
          </a:p>
          <a:p>
            <a:pPr lvl="1"/>
            <a:r>
              <a:rPr lang="en-US" dirty="0" smtClean="0"/>
              <a:t>Quick Acting WTD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Charleston, SC</a:t>
            </a:r>
            <a:endParaRPr lang="en-US" dirty="0"/>
          </a:p>
        </p:txBody>
      </p:sp>
      <p:pic>
        <p:nvPicPr>
          <p:cNvPr id="5" name="Content Placeholder 4" descr="Pier Papa Phot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4273" y="762000"/>
            <a:ext cx="8052527" cy="52708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Ported in Charleston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CGC HAMILTON (WMSL 753)</a:t>
            </a:r>
          </a:p>
          <a:p>
            <a:r>
              <a:rPr lang="en-US" dirty="0" smtClean="0"/>
              <a:t>CGC JAMES (WMSL 754)</a:t>
            </a:r>
          </a:p>
          <a:p>
            <a:r>
              <a:rPr lang="en-US" dirty="0" smtClean="0"/>
              <a:t>CGC STONE (WMSL 758) (FY21)*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8F491-2F70-4ED1-A641-792935F19A5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" name="Content Placeholder 7" descr="7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2550278"/>
            <a:ext cx="4267200" cy="3477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Focused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DHS Mission: </a:t>
            </a:r>
          </a:p>
          <a:p>
            <a:pPr lvl="1">
              <a:buNone/>
            </a:pPr>
            <a:r>
              <a:rPr lang="en-US" i="1" dirty="0" smtClean="0"/>
              <a:t>	With honor and integrity, we will safeguard the American people, our homeland, and our values.</a:t>
            </a:r>
          </a:p>
          <a:p>
            <a:pPr lvl="1"/>
            <a:endParaRPr lang="en-US" i="1" dirty="0" smtClean="0"/>
          </a:p>
          <a:p>
            <a:r>
              <a:rPr lang="en-US" dirty="0" smtClean="0"/>
              <a:t>USCG Mission:</a:t>
            </a:r>
          </a:p>
          <a:p>
            <a:pPr lvl="1">
              <a:buNone/>
            </a:pPr>
            <a:r>
              <a:rPr lang="en-US" i="1" dirty="0" smtClean="0"/>
              <a:t>	Protect the public, the environment, and US economic interests…in any maritime region as required to support national security.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8F491-2F70-4ED1-A641-792935F19A5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Charleston Contract Opportunities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2057400"/>
          <a:ext cx="8839200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6400"/>
                <a:gridCol w="2946400"/>
                <a:gridCol w="2946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CGC HAMILTON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Notional Dates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Length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Dockside FY18 FQ2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2/28/18 – 5/22/18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 days, 12 weeks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Dockside FY18 FQ4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8/5/18 – 9/29/18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 days, 8 weeks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Dockside FY19 FQ2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1/2/19 – 3/26/19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 days, 12 weeks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Dockside FY19 FQ3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7/7/19 – 8/31/19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 days, 8 weeks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Dockside FY20</a:t>
                      </a:r>
                      <a:r>
                        <a:rPr lang="en-US" baseline="0" dirty="0" smtClean="0"/>
                        <a:t> FQ1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11/15/19 – 1/10/20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 days, 8 weeks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Dry Dock FY20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4/24/20 – 7/17/20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 days, 12 weeks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8F491-2F70-4ED1-A641-792935F19A5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8006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*Individual contract values historically $300k – $1M+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Charleston Contract Opportunities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8F491-2F70-4ED1-A641-792935F19A5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2052320"/>
          <a:ext cx="8839200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6400"/>
                <a:gridCol w="2946400"/>
                <a:gridCol w="2946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CGC JAMES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Notional Dates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Length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Dockside FY 18 FQ1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12/27/17 – 2/22/18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 days, 8 weeks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Dockside FY18 FQ3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6/6/18 – 8/28/18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 days, 12 weeks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Dockside</a:t>
                      </a:r>
                      <a:r>
                        <a:rPr lang="en-US" baseline="0" dirty="0" smtClean="0"/>
                        <a:t> FY19 FQ1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11/19/18 – 1/19/19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 days, 8 weeks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Dockside FY19 FQ3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4/23/19 – 7/16/19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 days, 12 weeks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Dockside FY20</a:t>
                      </a:r>
                      <a:r>
                        <a:rPr lang="en-US" baseline="0" dirty="0" smtClean="0"/>
                        <a:t> FQ2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3/22/20 – 5/17/20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 days, 8 weeks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Dockside FY20 FQ4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8/30/20 – 11/22/20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85, 12 weeks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48006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*Individual contract values historically $300k – $1M+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Opportunity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2438400"/>
          <a:ext cx="883920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6400"/>
                <a:gridCol w="2946400"/>
                <a:gridCol w="2946400"/>
              </a:tblGrid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Planned Contract Days/Yr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Annual Percentage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FY18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FY19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FY20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FY21*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/>
                          <a:cs typeface="Times New Roman"/>
                        </a:rPr>
                        <a:t>↑↑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imes New Roman"/>
                          <a:cs typeface="Times New Roman"/>
                        </a:rPr>
                        <a:t>↑↑</a:t>
                      </a:r>
                      <a:endParaRPr lang="en-US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8F491-2F70-4ED1-A641-792935F19A5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4196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*Significant increase due to arrival of CGC STONE (WMSL 758)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WMSL Homeports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609600"/>
          </a:xfrm>
        </p:spPr>
        <p:txBody>
          <a:bodyPr/>
          <a:lstStyle/>
          <a:p>
            <a:r>
              <a:rPr lang="en-US" dirty="0" smtClean="0"/>
              <a:t>Alameda, CA</a:t>
            </a:r>
          </a:p>
          <a:p>
            <a:pPr lvl="1"/>
            <a:r>
              <a:rPr lang="en-US" dirty="0" smtClean="0"/>
              <a:t>Four Hulls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609600"/>
          </a:xfrm>
        </p:spPr>
        <p:txBody>
          <a:bodyPr/>
          <a:lstStyle/>
          <a:p>
            <a:r>
              <a:rPr lang="en-US" dirty="0" smtClean="0"/>
              <a:t>Honolulu, HI</a:t>
            </a:r>
          </a:p>
          <a:p>
            <a:pPr lvl="1"/>
            <a:r>
              <a:rPr lang="en-US" dirty="0" smtClean="0"/>
              <a:t>Two Hulls (FY18-20)</a:t>
            </a:r>
            <a:endParaRPr lang="en-US" dirty="0"/>
          </a:p>
        </p:txBody>
      </p:sp>
      <p:pic>
        <p:nvPicPr>
          <p:cNvPr id="6" name="Picture 5" descr="ALA_Pag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0"/>
            <a:ext cx="3896183" cy="3048000"/>
          </a:xfrm>
          <a:prstGeom prst="rect">
            <a:avLst/>
          </a:prstGeom>
        </p:spPr>
      </p:pic>
      <p:pic>
        <p:nvPicPr>
          <p:cNvPr id="7" name="Picture 6" descr="PH_cropp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285999"/>
            <a:ext cx="3505200" cy="3088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Schedule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 Biz </a:t>
            </a:r>
            <a:r>
              <a:rPr lang="en-US" dirty="0" err="1" smtClean="0"/>
              <a:t>Opps</a:t>
            </a:r>
            <a:r>
              <a:rPr lang="en-US" dirty="0" smtClean="0"/>
              <a:t> Posting, Sources Sought</a:t>
            </a:r>
          </a:p>
          <a:p>
            <a:pPr lvl="1"/>
            <a:r>
              <a:rPr lang="en-US" dirty="0" smtClean="0"/>
              <a:t>223 days prior to project start date</a:t>
            </a:r>
          </a:p>
          <a:p>
            <a:r>
              <a:rPr lang="en-US" dirty="0" smtClean="0"/>
              <a:t>Solicitation Open</a:t>
            </a:r>
          </a:p>
          <a:p>
            <a:pPr lvl="1"/>
            <a:r>
              <a:rPr lang="en-US" dirty="0" smtClean="0"/>
              <a:t>169 days prior to project start date</a:t>
            </a:r>
          </a:p>
          <a:p>
            <a:r>
              <a:rPr lang="en-US" dirty="0" smtClean="0"/>
              <a:t>Contract Award</a:t>
            </a:r>
          </a:p>
          <a:p>
            <a:pPr lvl="1"/>
            <a:r>
              <a:rPr lang="en-US" dirty="0" smtClean="0"/>
              <a:t>60 days prior to project start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8F491-2F70-4ED1-A641-792935F19A5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Charleston Project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Mr. James Landreth </a:t>
            </a:r>
          </a:p>
          <a:p>
            <a:pPr lvl="1">
              <a:buNone/>
            </a:pPr>
            <a:r>
              <a:rPr lang="en-US" sz="2000" dirty="0" smtClean="0"/>
              <a:t>	WMSL Propulsion System, Lead Engineer</a:t>
            </a:r>
          </a:p>
          <a:p>
            <a:pPr lvl="1">
              <a:buNone/>
            </a:pPr>
            <a:r>
              <a:rPr lang="en-US" sz="2000" dirty="0" smtClean="0"/>
              <a:t>	james.m.landreth@uscg.mil</a:t>
            </a:r>
          </a:p>
          <a:p>
            <a:r>
              <a:rPr lang="en-US" sz="2400" dirty="0" smtClean="0"/>
              <a:t>LTJG Patrick Beringer</a:t>
            </a:r>
          </a:p>
          <a:p>
            <a:pPr lvl="1">
              <a:buNone/>
            </a:pPr>
            <a:r>
              <a:rPr lang="en-US" sz="2000" dirty="0" smtClean="0"/>
              <a:t>	CGC HAMILTON, Port Engineer</a:t>
            </a:r>
          </a:p>
          <a:p>
            <a:pPr lvl="1">
              <a:buNone/>
            </a:pPr>
            <a:r>
              <a:rPr lang="en-US" sz="2000" dirty="0" smtClean="0"/>
              <a:t>	patrick.a.beringer@uscg.mil</a:t>
            </a:r>
          </a:p>
          <a:p>
            <a:r>
              <a:rPr lang="en-US" sz="2400" dirty="0" smtClean="0"/>
              <a:t>CWO Miguel Felix</a:t>
            </a:r>
          </a:p>
          <a:p>
            <a:pPr lvl="1">
              <a:buNone/>
            </a:pPr>
            <a:r>
              <a:rPr lang="en-US" sz="2000" dirty="0" smtClean="0"/>
              <a:t>	CGC JAMES, Port Engineer</a:t>
            </a:r>
          </a:p>
          <a:p>
            <a:pPr lvl="1">
              <a:buNone/>
            </a:pPr>
            <a:r>
              <a:rPr lang="en-US" sz="2000" dirty="0" smtClean="0"/>
              <a:t>	miguel.a.felix@uscg.mil</a:t>
            </a:r>
          </a:p>
          <a:p>
            <a:r>
              <a:rPr lang="en-US" sz="2400" dirty="0" smtClean="0"/>
              <a:t>CWO Brian Clontz</a:t>
            </a:r>
          </a:p>
          <a:p>
            <a:pPr lvl="1">
              <a:buNone/>
            </a:pPr>
            <a:r>
              <a:rPr lang="en-US" sz="2000" dirty="0" smtClean="0"/>
              <a:t>	</a:t>
            </a:r>
            <a:r>
              <a:rPr lang="en-US" sz="2000" smtClean="0"/>
              <a:t>Contracting Officer’s </a:t>
            </a:r>
            <a:r>
              <a:rPr lang="en-US" sz="2000" dirty="0" smtClean="0"/>
              <a:t>Representative</a:t>
            </a:r>
          </a:p>
          <a:p>
            <a:pPr lvl="1">
              <a:buNone/>
            </a:pPr>
            <a:r>
              <a:rPr lang="en-US" sz="2000" dirty="0" smtClean="0"/>
              <a:t>	brian.e.clontz1@uscg.mil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8F491-2F70-4ED1-A641-792935F19A5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Register with the System for Award Management</a:t>
            </a:r>
          </a:p>
          <a:p>
            <a:pPr lvl="1">
              <a:buNone/>
            </a:pPr>
            <a:r>
              <a:rPr lang="en-US" dirty="0" smtClean="0">
                <a:hlinkClick r:id="rId2"/>
              </a:rPr>
              <a:t>https://www.sam.gov</a:t>
            </a:r>
            <a:endParaRPr lang="en-US" dirty="0" smtClean="0"/>
          </a:p>
          <a:p>
            <a:r>
              <a:rPr lang="en-US" dirty="0" smtClean="0"/>
              <a:t>Search for opportunities</a:t>
            </a:r>
          </a:p>
          <a:p>
            <a:pPr lvl="1">
              <a:buNone/>
            </a:pPr>
            <a:r>
              <a:rPr lang="en-US" dirty="0" smtClean="0">
                <a:hlinkClick r:id="rId3"/>
              </a:rPr>
              <a:t>https://www.fbo.gov</a:t>
            </a:r>
            <a:endParaRPr lang="en-US" dirty="0" smtClean="0"/>
          </a:p>
          <a:p>
            <a:r>
              <a:rPr lang="en-US" dirty="0" smtClean="0"/>
              <a:t>Small Business Administration Resources</a:t>
            </a:r>
          </a:p>
          <a:p>
            <a:pPr lvl="1">
              <a:buNone/>
            </a:pPr>
            <a:r>
              <a:rPr lang="en-US" dirty="0" smtClean="0">
                <a:hlinkClick r:id="rId4"/>
              </a:rPr>
              <a:t>https://www.sba.gov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8F491-2F70-4ED1-A641-792935F19A5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None/>
            </a:pPr>
            <a:r>
              <a:rPr lang="en-US" dirty="0" smtClean="0"/>
              <a:t>Mr. James Landreth, P.E.</a:t>
            </a:r>
          </a:p>
          <a:p>
            <a:pPr algn="ctr">
              <a:buNone/>
            </a:pPr>
            <a:r>
              <a:rPr lang="en-US" dirty="0" smtClean="0"/>
              <a:t>SFLC, Charleston, SC</a:t>
            </a:r>
          </a:p>
          <a:p>
            <a:pPr algn="ctr">
              <a:buNone/>
            </a:pPr>
            <a:r>
              <a:rPr lang="en-US" dirty="0" smtClean="0">
                <a:hlinkClick r:id="rId2"/>
              </a:rPr>
              <a:t>james.m.landreth@uscg.mil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8F491-2F70-4ED1-A641-792935F19A5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6" name="Picture 5" descr="752_SS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514600"/>
            <a:ext cx="8189844" cy="3531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 smtClean="0"/>
              <a:t>Defense Readiness</a:t>
            </a:r>
          </a:p>
          <a:p>
            <a:r>
              <a:rPr lang="en-US" dirty="0" smtClean="0"/>
              <a:t>Drug Interdiction</a:t>
            </a:r>
          </a:p>
          <a:p>
            <a:r>
              <a:rPr lang="en-US" dirty="0" smtClean="0"/>
              <a:t>Migrant Interdiction</a:t>
            </a:r>
          </a:p>
          <a:p>
            <a:r>
              <a:rPr lang="en-US" dirty="0" smtClean="0"/>
              <a:t>Law Enforcement</a:t>
            </a:r>
          </a:p>
          <a:p>
            <a:r>
              <a:rPr lang="en-US" dirty="0" smtClean="0"/>
              <a:t>Ice Operations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Marine Environmental Protection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Search &amp; Rescue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Marine Safety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Port &amp; Waterway Security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Aids to Navigation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Living Marine Resources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8F491-2F70-4ED1-A641-792935F19A5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Security Cutter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04800"/>
          </a:xfrm>
        </p:spPr>
        <p:txBody>
          <a:bodyPr/>
          <a:lstStyle/>
          <a:p>
            <a:pPr>
              <a:defRPr/>
            </a:pPr>
            <a:fld id="{B948F491-2F70-4ED1-A641-792935F19A5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1" name="Picture 10" descr="752_suns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731344"/>
            <a:ext cx="7924800" cy="5293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 Readiness</a:t>
            </a:r>
            <a:endParaRPr lang="en-US" dirty="0"/>
          </a:p>
        </p:txBody>
      </p:sp>
      <p:pic>
        <p:nvPicPr>
          <p:cNvPr id="5" name="Content Placeholder 4" descr="751_RIMPA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5800" y="742104"/>
            <a:ext cx="7924800" cy="52779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5410200" cy="533400"/>
          </a:xfrm>
        </p:spPr>
        <p:txBody>
          <a:bodyPr/>
          <a:lstStyle/>
          <a:p>
            <a:r>
              <a:rPr lang="en-US" dirty="0" smtClean="0"/>
              <a:t>Rim of the Pacific Exercise (RIMPAC)</a:t>
            </a:r>
            <a:endParaRPr lang="en-US" dirty="0"/>
          </a:p>
        </p:txBody>
      </p:sp>
      <p:pic>
        <p:nvPicPr>
          <p:cNvPr id="5" name="Content Placeholder 4" descr="RIMPA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9599" y="1344079"/>
            <a:ext cx="8529601" cy="398992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33600" y="3276600"/>
            <a:ext cx="5334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MQ-8B Fire Scout</a:t>
            </a:r>
            <a:endParaRPr lang="en-US" dirty="0"/>
          </a:p>
        </p:txBody>
      </p:sp>
      <p:pic>
        <p:nvPicPr>
          <p:cNvPr id="5" name="Content Placeholder 4" descr="750_MQ-8 Fire Scou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768698"/>
            <a:ext cx="8469518" cy="5251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Eagle Recovery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8F491-2F70-4ED1-A641-792935F19A5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Content Placeholder 5" descr="752_Scan Eag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3220" y="898398"/>
            <a:ext cx="8203580" cy="5045202"/>
          </a:xfrm>
        </p:spPr>
      </p:pic>
      <p:sp>
        <p:nvSpPr>
          <p:cNvPr id="6" name="Rectangle 5"/>
          <p:cNvSpPr/>
          <p:nvPr/>
        </p:nvSpPr>
        <p:spPr>
          <a:xfrm>
            <a:off x="1981200" y="2743200"/>
            <a:ext cx="1219200" cy="16002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Interdiction</a:t>
            </a:r>
            <a:endParaRPr lang="en-US" dirty="0"/>
          </a:p>
        </p:txBody>
      </p:sp>
      <p:pic>
        <p:nvPicPr>
          <p:cNvPr id="5" name="Content Placeholder 4" descr="750_SSP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3909" y="751546"/>
            <a:ext cx="7934291" cy="5268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G-4_Briefing_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7095</TotalTime>
  <Words>583</Words>
  <Application>Microsoft Office PowerPoint</Application>
  <PresentationFormat>On-screen Show (4:3)</PresentationFormat>
  <Paragraphs>222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CG-4_Briefing_Template</vt:lpstr>
      <vt:lpstr>Slide 1</vt:lpstr>
      <vt:lpstr>Mission Focused</vt:lpstr>
      <vt:lpstr>Mission Sets</vt:lpstr>
      <vt:lpstr>National Security Cutter</vt:lpstr>
      <vt:lpstr>Defense Readiness</vt:lpstr>
      <vt:lpstr>Rim of the Pacific Exercise (RIMPAC)</vt:lpstr>
      <vt:lpstr>MQ-8B Fire Scout</vt:lpstr>
      <vt:lpstr>Scan Eagle Recovery</vt:lpstr>
      <vt:lpstr>Drug Interdiction</vt:lpstr>
      <vt:lpstr>Drug Interdiction</vt:lpstr>
      <vt:lpstr>Drug Interdiction</vt:lpstr>
      <vt:lpstr>Migrant Interdiction/Law Enforcement</vt:lpstr>
      <vt:lpstr>Ice Operations</vt:lpstr>
      <vt:lpstr>Ship Repair Opportunities</vt:lpstr>
      <vt:lpstr>Ship Repair Opportunities</vt:lpstr>
      <vt:lpstr>Ship Repair Opportunities</vt:lpstr>
      <vt:lpstr>Ship Repair Opportunities</vt:lpstr>
      <vt:lpstr>North Charleston, SC</vt:lpstr>
      <vt:lpstr>Home Ported in Charleston</vt:lpstr>
      <vt:lpstr>Charleston Contract Opportunities</vt:lpstr>
      <vt:lpstr>Charleston Contract Opportunities</vt:lpstr>
      <vt:lpstr>Composite Opportunity</vt:lpstr>
      <vt:lpstr>Additional WMSL Homeports</vt:lpstr>
      <vt:lpstr>Key Schedule Metrics</vt:lpstr>
      <vt:lpstr>Charleston Project Staff</vt:lpstr>
      <vt:lpstr>Resources</vt:lpstr>
      <vt:lpstr>Questions?</vt:lpstr>
    </vt:vector>
  </TitlesOfParts>
  <Company>Department of Defense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WADemmerle</dc:creator>
  <cp:lastModifiedBy>JMLandreth</cp:lastModifiedBy>
  <cp:revision>698</cp:revision>
  <dcterms:created xsi:type="dcterms:W3CDTF">2015-05-12T15:34:06Z</dcterms:created>
  <dcterms:modified xsi:type="dcterms:W3CDTF">2017-09-01T19:17:44Z</dcterms:modified>
</cp:coreProperties>
</file>