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8" r:id="rId2"/>
  </p:sldMasterIdLst>
  <p:notesMasterIdLst>
    <p:notesMasterId r:id="rId8"/>
  </p:notesMasterIdLst>
  <p:handoutMasterIdLst>
    <p:handoutMasterId r:id="rId9"/>
  </p:handoutMasterIdLst>
  <p:sldIdLst>
    <p:sldId id="256" r:id="rId3"/>
    <p:sldId id="257" r:id="rId4"/>
    <p:sldId id="286" r:id="rId5"/>
    <p:sldId id="268" r:id="rId6"/>
    <p:sldId id="263" r:id="rId7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6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34475077-A074-4E8C-B45E-964494945228}" type="datetimeFigureOut">
              <a:rPr lang="en-US"/>
              <a:t>9/5/2017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5DE4C80B-8910-445E-8D30-7A590951118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1254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6A2B48A4-4B96-49F4-8C25-4C9D06114B2C}" type="datetimeFigureOut">
              <a:rPr lang="en-US"/>
              <a:t>9/5/2017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142893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5D81F1E7-4EFD-4BFF-B438-FCD52FD36B1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356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20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7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8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7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47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6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1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9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12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2902D-A5F5-4D7D-AAA7-32469BA0BC4D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C9F40-B079-4B71-A627-7266DFEA7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7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2411847"/>
            <a:ext cx="12191999" cy="2146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2937" y="2006304"/>
            <a:ext cx="12191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Your shortest path to solutions.</a:t>
            </a:r>
          </a:p>
        </p:txBody>
      </p:sp>
      <p:sp>
        <p:nvSpPr>
          <p:cNvPr id="10" name="Isosceles Triangle 9"/>
          <p:cNvSpPr/>
          <p:nvPr/>
        </p:nvSpPr>
        <p:spPr>
          <a:xfrm rot="5400000">
            <a:off x="-303443" y="2715289"/>
            <a:ext cx="2146851" cy="1539967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966" y="2842385"/>
            <a:ext cx="7004304" cy="115519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8866" y="3997577"/>
            <a:ext cx="6400800" cy="1815349"/>
          </a:xfrm>
        </p:spPr>
        <p:txBody>
          <a:bodyPr/>
          <a:lstStyle/>
          <a:p>
            <a:r>
              <a:rPr lang="en-US" i="1" dirty="0">
                <a:solidFill>
                  <a:srgbClr val="FF0000"/>
                </a:solidFill>
                <a:latin typeface="Century Gothic" panose="020B0502020202020204" pitchFamily="34" charset="0"/>
              </a:rPr>
              <a:t>Corporate Overview</a:t>
            </a:r>
          </a:p>
          <a:p>
            <a:endParaRPr lang="en-US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78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-12879" y="3087760"/>
            <a:ext cx="15809192" cy="3641484"/>
            <a:chOff x="-12879" y="3087760"/>
            <a:chExt cx="15809192" cy="3641484"/>
          </a:xfrm>
        </p:grpSpPr>
        <p:sp>
          <p:nvSpPr>
            <p:cNvPr id="35" name="Rectangle 34"/>
            <p:cNvSpPr/>
            <p:nvPr/>
          </p:nvSpPr>
          <p:spPr>
            <a:xfrm rot="5400000">
              <a:off x="4524478" y="-1436717"/>
              <a:ext cx="3143048" cy="12192001"/>
            </a:xfrm>
            <a:prstGeom prst="rect">
              <a:avLst/>
            </a:prstGeom>
            <a:gradFill flip="none" rotWithShape="1">
              <a:gsLst>
                <a:gs pos="0">
                  <a:srgbClr val="003F87">
                    <a:alpha val="87000"/>
                  </a:srgbClr>
                </a:gs>
                <a:gs pos="32000">
                  <a:schemeClr val="accent1">
                    <a:tint val="44500"/>
                    <a:satMod val="160000"/>
                  </a:schemeClr>
                </a:gs>
                <a:gs pos="32000">
                  <a:schemeClr val="accent1">
                    <a:tint val="44500"/>
                    <a:satMod val="160000"/>
                  </a:schemeClr>
                </a:gs>
                <a:gs pos="62000">
                  <a:schemeClr val="accent1">
                    <a:tint val="23500"/>
                    <a:satMod val="160000"/>
                    <a:alpha val="13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058" tIns="41029" rIns="82058" bIns="41029" rtlCol="0" anchor="ctr"/>
            <a:lstStyle/>
            <a:p>
              <a:pPr algn="ctr"/>
              <a:endParaRPr lang="en-US" dirty="0">
                <a:gradFill>
                  <a:gsLst>
                    <a:gs pos="31000">
                      <a:srgbClr val="003F87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-12879" y="6230808"/>
              <a:ext cx="12192000" cy="107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9634052" y="6412489"/>
              <a:ext cx="616226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i="1" dirty="0">
                  <a:latin typeface="Century Gothic" panose="020B0502020202020204" pitchFamily="34" charset="0"/>
                </a:rPr>
                <a:t>Your shortest path to solutions.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330" y="6383181"/>
              <a:ext cx="2451279" cy="34606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011" y="85846"/>
            <a:ext cx="7735957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Team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2F364A8-9FC3-4C2D-9988-247F74228746}"/>
              </a:ext>
            </a:extLst>
          </p:cNvPr>
          <p:cNvSpPr/>
          <p:nvPr/>
        </p:nvSpPr>
        <p:spPr>
          <a:xfrm rot="5400000">
            <a:off x="-93106" y="358320"/>
            <a:ext cx="881307" cy="695094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00442AE-06F3-4720-82CE-3C6A39D81AC5}"/>
              </a:ext>
            </a:extLst>
          </p:cNvPr>
          <p:cNvGrpSpPr/>
          <p:nvPr/>
        </p:nvGrpSpPr>
        <p:grpSpPr>
          <a:xfrm>
            <a:off x="2535888" y="954023"/>
            <a:ext cx="6802440" cy="4505325"/>
            <a:chOff x="1600200" y="990600"/>
            <a:chExt cx="6705600" cy="4419600"/>
          </a:xfrm>
        </p:grpSpPr>
        <p:pic>
          <p:nvPicPr>
            <p:cNvPr id="15" name="Picture 2" descr="http://www.primap.com/Maps/en/World/Maps-world-map-2000.jpg">
              <a:extLst>
                <a:ext uri="{FF2B5EF4-FFF2-40B4-BE49-F238E27FC236}">
                  <a16:creationId xmlns:a16="http://schemas.microsoft.com/office/drawing/2014/main" id="{A247A527-92B7-4083-B94C-20FC5D9904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990600"/>
              <a:ext cx="6705600" cy="441960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9B3569C-0ED6-4194-B74B-397007F216E2}"/>
                </a:ext>
              </a:extLst>
            </p:cNvPr>
            <p:cNvSpPr/>
            <p:nvPr/>
          </p:nvSpPr>
          <p:spPr>
            <a:xfrm>
              <a:off x="5308356" y="2468238"/>
              <a:ext cx="161926" cy="16123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CDF186C-FC07-4C2B-8086-04842A107F7E}"/>
                </a:ext>
              </a:extLst>
            </p:cNvPr>
            <p:cNvSpPr/>
            <p:nvPr/>
          </p:nvSpPr>
          <p:spPr>
            <a:xfrm>
              <a:off x="5460756" y="2620638"/>
              <a:ext cx="161926" cy="16123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380E1C0-80FC-4117-A813-EF0A2C9E3276}"/>
                </a:ext>
              </a:extLst>
            </p:cNvPr>
            <p:cNvSpPr/>
            <p:nvPr/>
          </p:nvSpPr>
          <p:spPr>
            <a:xfrm>
              <a:off x="5672137" y="2967382"/>
              <a:ext cx="161926" cy="16123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91EAFB4-75BA-4941-B004-A0F81972B2EB}"/>
                </a:ext>
              </a:extLst>
            </p:cNvPr>
            <p:cNvSpPr/>
            <p:nvPr/>
          </p:nvSpPr>
          <p:spPr>
            <a:xfrm>
              <a:off x="5646494" y="2486329"/>
              <a:ext cx="161926" cy="16123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8669AE2-DB56-4578-A230-27BEAF082531}"/>
                </a:ext>
              </a:extLst>
            </p:cNvPr>
            <p:cNvSpPr/>
            <p:nvPr/>
          </p:nvSpPr>
          <p:spPr>
            <a:xfrm>
              <a:off x="5903669" y="2513657"/>
              <a:ext cx="161926" cy="16123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D953836-D174-4D99-ABEF-AA6985CEDFD0}"/>
                </a:ext>
              </a:extLst>
            </p:cNvPr>
            <p:cNvSpPr/>
            <p:nvPr/>
          </p:nvSpPr>
          <p:spPr>
            <a:xfrm>
              <a:off x="5719132" y="2280640"/>
              <a:ext cx="161926" cy="16123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4D9B49F-3FFD-4164-A500-D1186AD8290A}"/>
                </a:ext>
              </a:extLst>
            </p:cNvPr>
            <p:cNvSpPr/>
            <p:nvPr/>
          </p:nvSpPr>
          <p:spPr>
            <a:xfrm>
              <a:off x="6065595" y="2280640"/>
              <a:ext cx="161926" cy="16123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B4EC19E-B19C-4A99-9E0F-3418212C9CF9}"/>
                </a:ext>
              </a:extLst>
            </p:cNvPr>
            <p:cNvSpPr/>
            <p:nvPr/>
          </p:nvSpPr>
          <p:spPr>
            <a:xfrm>
              <a:off x="5308356" y="1971922"/>
              <a:ext cx="161926" cy="16123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756467F-D0C9-46BD-A9B0-8C6FD7997FB4}"/>
                </a:ext>
              </a:extLst>
            </p:cNvPr>
            <p:cNvSpPr/>
            <p:nvPr/>
          </p:nvSpPr>
          <p:spPr>
            <a:xfrm>
              <a:off x="4820141" y="1790359"/>
              <a:ext cx="161926" cy="16123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BA1E6CD-3343-4F64-928C-A826DB3E05F7}"/>
                </a:ext>
              </a:extLst>
            </p:cNvPr>
            <p:cNvSpPr/>
            <p:nvPr/>
          </p:nvSpPr>
          <p:spPr>
            <a:xfrm>
              <a:off x="3497740" y="2124287"/>
              <a:ext cx="161926" cy="16123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193FD79-7B20-4ED9-9E03-AC934EDF36FB}"/>
                </a:ext>
              </a:extLst>
            </p:cNvPr>
            <p:cNvSpPr/>
            <p:nvPr/>
          </p:nvSpPr>
          <p:spPr>
            <a:xfrm>
              <a:off x="3578703" y="1971922"/>
              <a:ext cx="161926" cy="16123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4D5061C-04B6-4B01-9411-F4D41B8896C5}"/>
                </a:ext>
              </a:extLst>
            </p:cNvPr>
            <p:cNvSpPr/>
            <p:nvPr/>
          </p:nvSpPr>
          <p:spPr>
            <a:xfrm>
              <a:off x="5613156" y="2773038"/>
              <a:ext cx="161926" cy="16123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09CF795-BE62-4ADC-80E6-22112AFA930F}"/>
                </a:ext>
              </a:extLst>
            </p:cNvPr>
            <p:cNvSpPr/>
            <p:nvPr/>
          </p:nvSpPr>
          <p:spPr>
            <a:xfrm>
              <a:off x="2877040" y="1771632"/>
              <a:ext cx="161926" cy="16123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844B722-D163-4C42-97B3-953D8B057DA7}"/>
                </a:ext>
              </a:extLst>
            </p:cNvPr>
            <p:cNvSpPr/>
            <p:nvPr/>
          </p:nvSpPr>
          <p:spPr>
            <a:xfrm>
              <a:off x="3714984" y="1838566"/>
              <a:ext cx="161926" cy="16123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CE48937-671C-4EF0-BB4F-297F3F9FAAA5}"/>
                </a:ext>
              </a:extLst>
            </p:cNvPr>
            <p:cNvSpPr/>
            <p:nvPr/>
          </p:nvSpPr>
          <p:spPr>
            <a:xfrm>
              <a:off x="3416777" y="2285043"/>
              <a:ext cx="161926" cy="16123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27C998B-85D6-4D94-8B36-3BEF236A284A}"/>
                </a:ext>
              </a:extLst>
            </p:cNvPr>
            <p:cNvSpPr/>
            <p:nvPr/>
          </p:nvSpPr>
          <p:spPr>
            <a:xfrm>
              <a:off x="2796077" y="2124415"/>
              <a:ext cx="161926" cy="16123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465B93F-53C6-4F4A-974E-F64DE1A14E18}"/>
                </a:ext>
              </a:extLst>
            </p:cNvPr>
            <p:cNvSpPr/>
            <p:nvPr/>
          </p:nvSpPr>
          <p:spPr>
            <a:xfrm>
              <a:off x="6989518" y="2124287"/>
              <a:ext cx="161926" cy="16123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A1DA680-14E4-49EF-825A-424AC0B21E99}"/>
                </a:ext>
              </a:extLst>
            </p:cNvPr>
            <p:cNvSpPr/>
            <p:nvPr/>
          </p:nvSpPr>
          <p:spPr>
            <a:xfrm>
              <a:off x="7234672" y="2165370"/>
              <a:ext cx="161926" cy="16123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BE9AE90-1C4C-4320-964F-F9B31B1E18A1}"/>
                </a:ext>
              </a:extLst>
            </p:cNvPr>
            <p:cNvSpPr/>
            <p:nvPr/>
          </p:nvSpPr>
          <p:spPr>
            <a:xfrm>
              <a:off x="7538560" y="3688236"/>
              <a:ext cx="161926" cy="16123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22BF4E1-4662-483F-9919-C2C35B10C1F7}"/>
                </a:ext>
              </a:extLst>
            </p:cNvPr>
            <p:cNvSpPr/>
            <p:nvPr/>
          </p:nvSpPr>
          <p:spPr>
            <a:xfrm>
              <a:off x="5056090" y="1611906"/>
              <a:ext cx="161926" cy="16123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BBC7EBC-AA62-4E95-AD20-7228113DE2DD}"/>
                </a:ext>
              </a:extLst>
            </p:cNvPr>
            <p:cNvSpPr/>
            <p:nvPr/>
          </p:nvSpPr>
          <p:spPr>
            <a:xfrm>
              <a:off x="7187157" y="2806147"/>
              <a:ext cx="161926" cy="16123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E560857-9548-41FB-9F9E-B9B0D3A8BC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975" b="6109"/>
          <a:stretch/>
        </p:blipFill>
        <p:spPr>
          <a:xfrm>
            <a:off x="69264" y="1424197"/>
            <a:ext cx="2247304" cy="18128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C27552-4EFD-44AB-BDFF-B485F06F45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7607" y="4372419"/>
            <a:ext cx="1465384" cy="17367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F4529B-540B-4D38-AD3C-B712486770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172" y="4075171"/>
            <a:ext cx="1801716" cy="1792508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8B0847-1878-4B11-8F86-75FAFD5BE4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4046" y="2234969"/>
            <a:ext cx="2326504" cy="2265278"/>
          </a:xfrm>
          <a:prstGeom prst="ellipse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DB3090-1562-4E14-83EC-445875B0D5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4746" y="71668"/>
            <a:ext cx="2326922" cy="232692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2293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3065309"/>
            <a:ext cx="15809192" cy="3641484"/>
            <a:chOff x="-12879" y="3087760"/>
            <a:chExt cx="15809192" cy="3641484"/>
          </a:xfrm>
        </p:grpSpPr>
        <p:sp>
          <p:nvSpPr>
            <p:cNvPr id="16" name="Rectangle 15"/>
            <p:cNvSpPr/>
            <p:nvPr/>
          </p:nvSpPr>
          <p:spPr>
            <a:xfrm rot="5400000">
              <a:off x="4524478" y="-1436717"/>
              <a:ext cx="3143048" cy="12192001"/>
            </a:xfrm>
            <a:prstGeom prst="rect">
              <a:avLst/>
            </a:prstGeom>
            <a:gradFill flip="none" rotWithShape="1">
              <a:gsLst>
                <a:gs pos="0">
                  <a:srgbClr val="003F87">
                    <a:alpha val="87000"/>
                  </a:srgbClr>
                </a:gs>
                <a:gs pos="32000">
                  <a:schemeClr val="accent1">
                    <a:tint val="44500"/>
                    <a:satMod val="160000"/>
                  </a:schemeClr>
                </a:gs>
                <a:gs pos="32000">
                  <a:schemeClr val="accent1">
                    <a:tint val="44500"/>
                    <a:satMod val="160000"/>
                  </a:schemeClr>
                </a:gs>
                <a:gs pos="62000">
                  <a:schemeClr val="accent1">
                    <a:tint val="23500"/>
                    <a:satMod val="160000"/>
                    <a:alpha val="13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058" tIns="41029" rIns="82058" bIns="41029" rtlCol="0" anchor="ctr"/>
            <a:lstStyle/>
            <a:p>
              <a:pPr algn="ctr"/>
              <a:endParaRPr lang="en-US" dirty="0">
                <a:gradFill>
                  <a:gsLst>
                    <a:gs pos="31000">
                      <a:srgbClr val="003F87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-12879" y="6230808"/>
              <a:ext cx="12192000" cy="107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9634052" y="6412489"/>
              <a:ext cx="616226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i="1" dirty="0">
                  <a:latin typeface="Century Gothic" panose="020B0502020202020204" pitchFamily="34" charset="0"/>
                </a:rPr>
                <a:t>Your shortest path to solutions.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330" y="6383181"/>
              <a:ext cx="2451279" cy="346063"/>
            </a:xfrm>
            <a:prstGeom prst="rect">
              <a:avLst/>
            </a:prstGeom>
          </p:spPr>
        </p:pic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96435" y="-243290"/>
            <a:ext cx="9582978" cy="132556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Century Gothic" panose="020B0502020202020204" pitchFamily="34" charset="0"/>
              </a:rPr>
              <a:t>Community</a:t>
            </a:r>
          </a:p>
        </p:txBody>
      </p:sp>
      <p:sp>
        <p:nvSpPr>
          <p:cNvPr id="20" name="Isosceles Triangle 19"/>
          <p:cNvSpPr/>
          <p:nvPr/>
        </p:nvSpPr>
        <p:spPr>
          <a:xfrm rot="5400000">
            <a:off x="-93106" y="358320"/>
            <a:ext cx="881307" cy="695094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3B6B59-44A6-4158-B758-E302A8C96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382" y="244053"/>
            <a:ext cx="2437610" cy="28918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1F82EB-E2FB-433C-8B2A-54B4FE384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6472" y="1079922"/>
            <a:ext cx="3108570" cy="2347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09E5C4-5A69-47A5-9110-2A85BEBB75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1164" y="3927990"/>
            <a:ext cx="2174138" cy="1684594"/>
          </a:xfrm>
          <a:prstGeom prst="rect">
            <a:avLst/>
          </a:prstGeom>
        </p:spPr>
      </p:pic>
      <p:pic>
        <p:nvPicPr>
          <p:cNvPr id="9" name="Picture 1" descr="image001">
            <a:extLst>
              <a:ext uri="{FF2B5EF4-FFF2-40B4-BE49-F238E27FC236}">
                <a16:creationId xmlns:a16="http://schemas.microsoft.com/office/drawing/2014/main" id="{DEAA6DD1-C982-4009-880B-19DF6CCBB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30" y="1129876"/>
            <a:ext cx="2800744" cy="239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9834AB-AA71-4F6D-80C7-C71A0D42B6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464" y="3825221"/>
            <a:ext cx="4099480" cy="21216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BCA83A-4C42-4070-ACDA-288091FB53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2199" y="303524"/>
            <a:ext cx="2609850" cy="2314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06E791-5559-4B9A-875F-7C732E74B4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3628" y="4210899"/>
            <a:ext cx="4387956" cy="9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3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2879" y="3087760"/>
            <a:ext cx="15809192" cy="3641484"/>
            <a:chOff x="-12879" y="3087760"/>
            <a:chExt cx="15809192" cy="3641484"/>
          </a:xfrm>
        </p:grpSpPr>
        <p:sp>
          <p:nvSpPr>
            <p:cNvPr id="17" name="Rectangle 16"/>
            <p:cNvSpPr/>
            <p:nvPr/>
          </p:nvSpPr>
          <p:spPr>
            <a:xfrm rot="5400000">
              <a:off x="4524478" y="-1436717"/>
              <a:ext cx="3143048" cy="12192001"/>
            </a:xfrm>
            <a:prstGeom prst="rect">
              <a:avLst/>
            </a:prstGeom>
            <a:gradFill flip="none" rotWithShape="1">
              <a:gsLst>
                <a:gs pos="0">
                  <a:srgbClr val="003F87">
                    <a:alpha val="87000"/>
                  </a:srgbClr>
                </a:gs>
                <a:gs pos="32000">
                  <a:schemeClr val="accent1">
                    <a:tint val="44500"/>
                    <a:satMod val="160000"/>
                  </a:schemeClr>
                </a:gs>
                <a:gs pos="32000">
                  <a:schemeClr val="accent1">
                    <a:tint val="44500"/>
                    <a:satMod val="160000"/>
                  </a:schemeClr>
                </a:gs>
                <a:gs pos="62000">
                  <a:schemeClr val="accent1">
                    <a:tint val="23500"/>
                    <a:satMod val="160000"/>
                    <a:alpha val="13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058" tIns="41029" rIns="82058" bIns="41029" rtlCol="0" anchor="ctr"/>
            <a:lstStyle/>
            <a:p>
              <a:pPr algn="ctr"/>
              <a:endParaRPr lang="en-US" dirty="0">
                <a:gradFill>
                  <a:gsLst>
                    <a:gs pos="31000">
                      <a:srgbClr val="003F87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-12879" y="6230808"/>
              <a:ext cx="12192000" cy="107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9634052" y="6412489"/>
              <a:ext cx="616226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i="1" dirty="0">
                  <a:latin typeface="Century Gothic" panose="020B0502020202020204" pitchFamily="34" charset="0"/>
                </a:rPr>
                <a:t>Your shortest path to solutions.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330" y="6383181"/>
              <a:ext cx="2451279" cy="34606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873" y="-17375"/>
            <a:ext cx="7735957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Capabilities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06" y="-358074"/>
            <a:ext cx="7670352" cy="5478822"/>
          </a:xfrm>
          <a:prstGeom prst="rect">
            <a:avLst/>
          </a:prstGeom>
        </p:spPr>
      </p:pic>
      <p:sp>
        <p:nvSpPr>
          <p:cNvPr id="21" name="Isosceles Triangle 20"/>
          <p:cNvSpPr/>
          <p:nvPr/>
        </p:nvSpPr>
        <p:spPr>
          <a:xfrm rot="5400000">
            <a:off x="-93106" y="297860"/>
            <a:ext cx="881307" cy="695094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906AA1-E7F1-4ADC-8448-1AB6E4204FCA}"/>
              </a:ext>
            </a:extLst>
          </p:cNvPr>
          <p:cNvSpPr txBox="1"/>
          <p:nvPr/>
        </p:nvSpPr>
        <p:spPr>
          <a:xfrm>
            <a:off x="3178146" y="2347657"/>
            <a:ext cx="1190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GCCS-M</a:t>
            </a:r>
          </a:p>
          <a:p>
            <a:pPr algn="ctr"/>
            <a:r>
              <a:rPr lang="en-US" i="1" dirty="0">
                <a:solidFill>
                  <a:srgbClr val="FF0000"/>
                </a:solidFill>
              </a:rPr>
              <a:t>SeaWatch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4D3FE5-52B1-4D53-9AEF-B372815F9913}"/>
              </a:ext>
            </a:extLst>
          </p:cNvPr>
          <p:cNvSpPr txBox="1"/>
          <p:nvPr/>
        </p:nvSpPr>
        <p:spPr>
          <a:xfrm>
            <a:off x="3337635" y="4337993"/>
            <a:ext cx="1190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RSNF</a:t>
            </a:r>
          </a:p>
          <a:p>
            <a:pPr algn="ctr"/>
            <a:r>
              <a:rPr lang="en-US" i="1" dirty="0">
                <a:solidFill>
                  <a:srgbClr val="FF0000"/>
                </a:solidFill>
              </a:rPr>
              <a:t>USCG</a:t>
            </a:r>
          </a:p>
          <a:p>
            <a:pPr algn="ctr"/>
            <a:r>
              <a:rPr lang="en-US" i="1" dirty="0">
                <a:solidFill>
                  <a:srgbClr val="FF0000"/>
                </a:solidFill>
              </a:rPr>
              <a:t>MTVR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6DA461-6918-46CC-AEEE-C7D08386C072}"/>
              </a:ext>
            </a:extLst>
          </p:cNvPr>
          <p:cNvSpPr txBox="1"/>
          <p:nvPr/>
        </p:nvSpPr>
        <p:spPr>
          <a:xfrm>
            <a:off x="6003100" y="4849753"/>
            <a:ext cx="1190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RIIKS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50626A-692F-4FE0-81A3-F42634E0511A}"/>
              </a:ext>
            </a:extLst>
          </p:cNvPr>
          <p:cNvSpPr txBox="1"/>
          <p:nvPr/>
        </p:nvSpPr>
        <p:spPr>
          <a:xfrm>
            <a:off x="7795810" y="4474618"/>
            <a:ext cx="1190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TacMobile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A9E692-F78D-4885-A049-42E2762A727D}"/>
              </a:ext>
            </a:extLst>
          </p:cNvPr>
          <p:cNvSpPr txBox="1"/>
          <p:nvPr/>
        </p:nvSpPr>
        <p:spPr>
          <a:xfrm>
            <a:off x="8048169" y="2641507"/>
            <a:ext cx="1190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Iraq MSS</a:t>
            </a:r>
          </a:p>
          <a:p>
            <a:pPr algn="ctr"/>
            <a:r>
              <a:rPr lang="en-US" i="1" dirty="0">
                <a:solidFill>
                  <a:srgbClr val="FF0000"/>
                </a:solidFill>
              </a:rPr>
              <a:t>MTVR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656C06-2960-4794-9F60-575B8EEDE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3357" y="2777270"/>
            <a:ext cx="1683592" cy="16835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6E8305F-3B43-48D4-88B9-69EF6A9A88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651" y="2708335"/>
            <a:ext cx="1865244" cy="1865244"/>
          </a:xfrm>
          <a:prstGeom prst="ellipse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8B271DD-9125-447A-8909-0C3BC3A368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7296" y="1008703"/>
            <a:ext cx="1798766" cy="1751428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127F2E-2977-47EE-9C81-BE3E521121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5995" y="211518"/>
            <a:ext cx="1490946" cy="15474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08A63AC-1EBA-4978-B6B8-3A56EECCCC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0510" y="4376595"/>
            <a:ext cx="1738936" cy="173004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4315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 rot="5400000">
            <a:off x="2593240" y="-2686005"/>
            <a:ext cx="7005519" cy="12192001"/>
          </a:xfrm>
          <a:prstGeom prst="rect">
            <a:avLst/>
          </a:prstGeom>
          <a:gradFill flip="none" rotWithShape="1">
            <a:gsLst>
              <a:gs pos="0">
                <a:srgbClr val="003F87">
                  <a:alpha val="87000"/>
                </a:srgbClr>
              </a:gs>
              <a:gs pos="32000">
                <a:schemeClr val="accent1">
                  <a:tint val="44500"/>
                  <a:satMod val="160000"/>
                </a:schemeClr>
              </a:gs>
              <a:gs pos="32000">
                <a:schemeClr val="accent1">
                  <a:tint val="44500"/>
                  <a:satMod val="160000"/>
                </a:schemeClr>
              </a:gs>
              <a:gs pos="62000">
                <a:schemeClr val="accent1">
                  <a:tint val="23500"/>
                  <a:satMod val="160000"/>
                  <a:alpha val="13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>
              <a:gradFill>
                <a:gsLst>
                  <a:gs pos="31000">
                    <a:srgbClr val="003F87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endParaRPr>
          </a:p>
        </p:txBody>
      </p:sp>
      <p:sp>
        <p:nvSpPr>
          <p:cNvPr id="8" name="Isosceles Triangle 7"/>
          <p:cNvSpPr/>
          <p:nvPr/>
        </p:nvSpPr>
        <p:spPr>
          <a:xfrm rot="16200000">
            <a:off x="10705157" y="934384"/>
            <a:ext cx="1596979" cy="137670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-2" y="4640754"/>
            <a:ext cx="4515784" cy="1778410"/>
            <a:chOff x="-2" y="3336404"/>
            <a:chExt cx="4515784" cy="1778410"/>
          </a:xfrm>
        </p:grpSpPr>
        <p:sp>
          <p:nvSpPr>
            <p:cNvPr id="16" name="Rectangle 15"/>
            <p:cNvSpPr/>
            <p:nvPr/>
          </p:nvSpPr>
          <p:spPr>
            <a:xfrm rot="5400000">
              <a:off x="898249" y="2446867"/>
              <a:ext cx="1769695" cy="35661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80869" y="3671724"/>
              <a:ext cx="4134913" cy="13131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err="1">
                  <a:latin typeface="Century Gothic" panose="020B0502020202020204" pitchFamily="34" charset="0"/>
                </a:rPr>
                <a:t>Geodesicx</a:t>
              </a:r>
              <a:r>
                <a:rPr lang="en-US" sz="1400" dirty="0">
                  <a:latin typeface="Century Gothic" panose="020B0502020202020204" pitchFamily="34" charset="0"/>
                </a:rPr>
                <a:t>, Inc.</a:t>
              </a:r>
            </a:p>
            <a:p>
              <a:r>
                <a:rPr lang="en-US" sz="1400" dirty="0">
                  <a:latin typeface="Century Gothic" panose="020B0502020202020204" pitchFamily="34" charset="0"/>
                </a:rPr>
                <a:t>Southeast Regional Office</a:t>
              </a:r>
            </a:p>
            <a:p>
              <a:r>
                <a:rPr lang="en-US" sz="1400" dirty="0">
                  <a:latin typeface="Century Gothic" panose="020B0502020202020204" pitchFamily="34" charset="0"/>
                </a:rPr>
                <a:t>5401 </a:t>
              </a:r>
              <a:r>
                <a:rPr lang="en-US" sz="1400" dirty="0" err="1">
                  <a:latin typeface="Century Gothic" panose="020B0502020202020204" pitchFamily="34" charset="0"/>
                </a:rPr>
                <a:t>Netherby</a:t>
              </a:r>
              <a:r>
                <a:rPr lang="en-US" sz="1400" dirty="0">
                  <a:latin typeface="Century Gothic" panose="020B0502020202020204" pitchFamily="34" charset="0"/>
                </a:rPr>
                <a:t> Lane, Suite 602</a:t>
              </a:r>
              <a:br>
                <a:rPr lang="en-US" sz="1400" dirty="0">
                  <a:latin typeface="Century Gothic" panose="020B0502020202020204" pitchFamily="34" charset="0"/>
                </a:rPr>
              </a:br>
              <a:r>
                <a:rPr lang="en-US" sz="1400" dirty="0">
                  <a:latin typeface="Century Gothic" panose="020B0502020202020204" pitchFamily="34" charset="0"/>
                </a:rPr>
                <a:t>North Charleston, SC 29420 </a:t>
              </a:r>
            </a:p>
            <a:p>
              <a:r>
                <a:rPr lang="en-US" sz="1400" dirty="0">
                  <a:latin typeface="Century Gothic" panose="020B0502020202020204" pitchFamily="34" charset="0"/>
                </a:rPr>
                <a:t>843.277.1107</a:t>
              </a:r>
            </a:p>
            <a:p>
              <a:endParaRPr lang="en-US" sz="1400" baseline="30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3566196" y="3336404"/>
              <a:ext cx="0" cy="177841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2"/>
          <p:cNvSpPr txBox="1">
            <a:spLocks noChangeArrowheads="1"/>
          </p:cNvSpPr>
          <p:nvPr/>
        </p:nvSpPr>
        <p:spPr bwMode="auto">
          <a:xfrm>
            <a:off x="226805" y="854889"/>
            <a:ext cx="10588487" cy="157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dirty="0">
                <a:latin typeface="Century Gothic" panose="020B0502020202020204" pitchFamily="34" charset="0"/>
                <a:cs typeface="Arial" charset="0"/>
              </a:rPr>
              <a:t>Camila Anderson</a:t>
            </a:r>
          </a:p>
          <a:p>
            <a:pPr>
              <a:spcAft>
                <a:spcPts val="300"/>
              </a:spcAft>
            </a:pPr>
            <a:r>
              <a:rPr lang="en-US" sz="1400" dirty="0">
                <a:latin typeface="Century Gothic" panose="020B0502020202020204" pitchFamily="34" charset="0"/>
                <a:cs typeface="Arial" charset="0"/>
              </a:rPr>
              <a:t>Business Development</a:t>
            </a:r>
          </a:p>
          <a:p>
            <a:pPr>
              <a:spcAft>
                <a:spcPts val="300"/>
              </a:spcAft>
            </a:pPr>
            <a:r>
              <a:rPr lang="en-US" sz="1400" dirty="0">
                <a:latin typeface="Century Gothic" panose="020B0502020202020204" pitchFamily="34" charset="0"/>
                <a:cs typeface="Arial" charset="0"/>
              </a:rPr>
              <a:t>Camila.Anderson@geodesicx.com</a:t>
            </a:r>
          </a:p>
          <a:p>
            <a:pPr>
              <a:spcAft>
                <a:spcPts val="300"/>
              </a:spcAft>
            </a:pPr>
            <a:r>
              <a:rPr lang="en-US" sz="1400" dirty="0">
                <a:latin typeface="Century Gothic" panose="020B0502020202020204" pitchFamily="34" charset="0"/>
                <a:cs typeface="Arial" charset="0"/>
              </a:rPr>
              <a:t>843-877-1107 x41 (o)</a:t>
            </a:r>
          </a:p>
          <a:p>
            <a:pPr>
              <a:spcAft>
                <a:spcPts val="300"/>
              </a:spcAft>
            </a:pPr>
            <a:r>
              <a:rPr lang="en-US" sz="1400" dirty="0">
                <a:latin typeface="Century Gothic" panose="020B0502020202020204" pitchFamily="34" charset="0"/>
                <a:cs typeface="Arial" charset="0"/>
              </a:rPr>
              <a:t>703-209-3878 (c)</a:t>
            </a:r>
          </a:p>
          <a:p>
            <a:pPr>
              <a:spcAft>
                <a:spcPts val="300"/>
              </a:spcAft>
            </a:pPr>
            <a:endParaRPr lang="en-US" sz="1400" dirty="0"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70016" y="5824186"/>
            <a:ext cx="11513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geodesicx.com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255086" y="6280665"/>
            <a:ext cx="61622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latin typeface="Century Gothic" panose="020B0502020202020204" pitchFamily="34" charset="0"/>
              </a:rPr>
              <a:t>Your shortest path to solutions.</a:t>
            </a: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26805" y="-43436"/>
            <a:ext cx="7735957" cy="1325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Contact 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D23EC-12A7-41AE-A327-E2E5644673DD}"/>
              </a:ext>
            </a:extLst>
          </p:cNvPr>
          <p:cNvSpPr txBox="1"/>
          <p:nvPr/>
        </p:nvSpPr>
        <p:spPr>
          <a:xfrm>
            <a:off x="3240350" y="2421227"/>
            <a:ext cx="62054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Business Classification: </a:t>
            </a:r>
            <a:r>
              <a:rPr lang="en-US" dirty="0"/>
              <a:t>SDVOSB</a:t>
            </a:r>
          </a:p>
          <a:p>
            <a:r>
              <a:rPr lang="en-US" b="1" dirty="0"/>
              <a:t>DUNS NUMBER / CAGE CODE: </a:t>
            </a:r>
            <a:r>
              <a:rPr lang="en-US" dirty="0"/>
              <a:t>14-613-6762 / 3VYF2</a:t>
            </a:r>
          </a:p>
          <a:p>
            <a:r>
              <a:rPr lang="en-US" b="1" dirty="0"/>
              <a:t>Representative Contract Vehicles: </a:t>
            </a:r>
            <a:r>
              <a:rPr lang="en-US" dirty="0"/>
              <a:t>Seaport-e, GSA VETS II, SSC PAC MAC T&amp;E</a:t>
            </a:r>
          </a:p>
          <a:p>
            <a:r>
              <a:rPr lang="en-US" b="1" dirty="0"/>
              <a:t>NAICS codes: </a:t>
            </a:r>
            <a:r>
              <a:rPr lang="en-US" dirty="0"/>
              <a:t>541330, 334111, 334290, 334511, 334419, 541511, 54161, 541519, 541611, 541712, 811219</a:t>
            </a:r>
          </a:p>
        </p:txBody>
      </p:sp>
    </p:spTree>
    <p:extLst>
      <p:ext uri="{BB962C8B-B14F-4D97-AF65-F5344CB8AC3E}">
        <p14:creationId xmlns:p14="http://schemas.microsoft.com/office/powerpoint/2010/main" val="265167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7FBB9D-AA08-4C32-8A71-9F02C5E4D8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136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Verdana</vt:lpstr>
      <vt:lpstr>Office Theme</vt:lpstr>
      <vt:lpstr>PowerPoint Presentation</vt:lpstr>
      <vt:lpstr>Team</vt:lpstr>
      <vt:lpstr>Community</vt:lpstr>
      <vt:lpstr>Capabilities</vt:lpstr>
      <vt:lpstr>Contact Us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2015-09-04T13:18:31Z</dcterms:created>
  <dcterms:modified xsi:type="dcterms:W3CDTF">2017-09-05T12:12:14Z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TC029023899991</vt:lpwstr>
  </property>
</Properties>
</file>